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4"/>
  </p:notesMasterIdLst>
  <p:sldIdLst>
    <p:sldId id="256" r:id="rId2"/>
    <p:sldId id="257" r:id="rId3"/>
    <p:sldId id="260" r:id="rId4"/>
    <p:sldId id="263" r:id="rId5"/>
    <p:sldId id="261" r:id="rId6"/>
    <p:sldId id="262" r:id="rId7"/>
    <p:sldId id="259" r:id="rId8"/>
    <p:sldId id="258" r:id="rId9"/>
    <p:sldId id="264" r:id="rId10"/>
    <p:sldId id="265" r:id="rId11"/>
    <p:sldId id="266" r:id="rId12"/>
    <p:sldId id="267" r:id="rId13"/>
  </p:sldIdLst>
  <p:sldSz cx="9144000" cy="6858000" type="screen4x3"/>
  <p:notesSz cx="6858000" cy="9144000"/>
  <p:custDataLst>
    <p:tags r:id="rId15"/>
  </p:custDataLst>
  <p:defaultTextStyle>
    <a:defPPr>
      <a:defRPr lang="en-US"/>
    </a:defPPr>
    <a:lvl1pPr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6633"/>
    <a:srgbClr val="71BB96"/>
    <a:srgbClr val="00201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8401" autoAdjust="0"/>
    <p:restoredTop sz="90929"/>
  </p:normalViewPr>
  <p:slideViewPr>
    <p:cSldViewPr>
      <p:cViewPr varScale="1">
        <p:scale>
          <a:sx n="29" d="100"/>
          <a:sy n="29" d="100"/>
        </p:scale>
        <p:origin x="-576" y="-6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defRPr kumimoji="0" sz="1200"/>
            </a:lvl1pPr>
          </a:lstStyle>
          <a:p>
            <a:endParaRPr lang="en-US"/>
          </a:p>
        </p:txBody>
      </p:sp>
      <p:sp>
        <p:nvSpPr>
          <p:cNvPr id="2051" name="Rectangle 3"/>
          <p:cNvSpPr>
            <a:spLocks noChangeArrowheads="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052" name="Rectangle 4"/>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3" name="Rectangle 5"/>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defRPr kumimoji="0" sz="1200"/>
            </a:lvl1pPr>
          </a:lstStyle>
          <a:p>
            <a:endParaRPr lang="en-US"/>
          </a:p>
        </p:txBody>
      </p:sp>
      <p:sp>
        <p:nvSpPr>
          <p:cNvPr id="2054"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defRPr kumimoji="0" sz="1200"/>
            </a:lvl1pPr>
          </a:lstStyle>
          <a:p>
            <a:endParaRPr lang="en-U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defRPr kumimoji="0" sz="1200"/>
            </a:lvl1pPr>
          </a:lstStyle>
          <a:p>
            <a:fld id="{97F73E25-42DF-454D-9FD2-4B055917DB3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43E224C-D0E0-42E5-A988-4E3D4DCF6219}" type="slidenum">
              <a:rPr lang="en-US"/>
              <a:pPr/>
              <a:t>8</a:t>
            </a:fld>
            <a:endParaRPr lang="en-US"/>
          </a:p>
        </p:txBody>
      </p:sp>
      <p:sp>
        <p:nvSpPr>
          <p:cNvPr id="26626" name="Rectangle 2"/>
          <p:cNvSpPr>
            <a:spLocks noChangeArrowheads="1"/>
          </p:cNvSpPr>
          <p:nvPr>
            <p:ph type="sldImg"/>
          </p:nvPr>
        </p:nvSpPr>
        <p:spPr>
          <a:ln/>
        </p:spPr>
      </p:sp>
      <p:sp>
        <p:nvSpPr>
          <p:cNvPr id="2662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0a4-050A.jpg%20%20%20%20%20%20%20%20%20%20%20%20%20%20%20%20%20%20%20%20%20%20%20%20%20%20%20%20%20%20%20%20%20%20%20%20%20%20%20%20%20%20%20%20%20%20%20%20%20%20%20%20%20000152CF%0bClient_Work%20%20%20%20%20%20%20%20%20%20%20%20%20%20%20%20%20%20%20%20B3E2D657:" TargetMode="External"/><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244" name="Picture 172" descr="&#10;4-050A.jpg                                                     000152CFClient_Work                    B3E2D657:"/>
          <p:cNvPicPr>
            <a:picLocks noChangeAspect="1" noChangeArrowheads="1"/>
          </p:cNvPicPr>
          <p:nvPr/>
        </p:nvPicPr>
        <p:blipFill>
          <a:blip r:embed="rId2" r:link="rId3"/>
          <a:srcRect/>
          <a:stretch>
            <a:fillRect/>
          </a:stretch>
        </p:blipFill>
        <p:spPr bwMode="auto">
          <a:xfrm>
            <a:off x="0" y="0"/>
            <a:ext cx="9145588" cy="6859588"/>
          </a:xfrm>
          <a:prstGeom prst="rect">
            <a:avLst/>
          </a:prstGeom>
          <a:noFill/>
        </p:spPr>
      </p:pic>
      <p:sp>
        <p:nvSpPr>
          <p:cNvPr id="3101" name="Rectangle 29"/>
          <p:cNvSpPr>
            <a:spLocks noChangeArrowheads="1"/>
          </p:cNvSpPr>
          <p:nvPr/>
        </p:nvSpPr>
        <p:spPr bwMode="auto">
          <a:xfrm>
            <a:off x="1600200" y="3048000"/>
            <a:ext cx="5943600" cy="762000"/>
          </a:xfrm>
          <a:prstGeom prst="rect">
            <a:avLst/>
          </a:prstGeom>
          <a:noFill/>
          <a:ln w="9525">
            <a:noFill/>
            <a:miter lim="800000"/>
            <a:headEnd/>
            <a:tailEnd/>
          </a:ln>
          <a:effectLst/>
        </p:spPr>
        <p:txBody>
          <a:bodyPr anchor="ctr"/>
          <a:lstStyle/>
          <a:p>
            <a:pPr algn="ctr">
              <a:buClr>
                <a:schemeClr val="bg2"/>
              </a:buClr>
            </a:pPr>
            <a:endParaRPr lang="en-US" sz="3600" b="1">
              <a:solidFill>
                <a:srgbClr val="FFFFFF"/>
              </a:solidFill>
              <a:latin typeface="Arial" charset="0"/>
            </a:endParaRPr>
          </a:p>
        </p:txBody>
      </p:sp>
      <p:sp>
        <p:nvSpPr>
          <p:cNvPr id="3102" name="Rectangle 30"/>
          <p:cNvSpPr>
            <a:spLocks noChangeArrowheads="1"/>
          </p:cNvSpPr>
          <p:nvPr/>
        </p:nvSpPr>
        <p:spPr bwMode="auto">
          <a:xfrm>
            <a:off x="1600200" y="3962400"/>
            <a:ext cx="5943600" cy="609600"/>
          </a:xfrm>
          <a:prstGeom prst="rect">
            <a:avLst/>
          </a:prstGeom>
          <a:noFill/>
          <a:ln w="9525">
            <a:noFill/>
            <a:miter lim="800000"/>
            <a:headEnd/>
            <a:tailEnd/>
          </a:ln>
          <a:effectLst/>
        </p:spPr>
        <p:txBody>
          <a:bodyPr/>
          <a:lstStyle/>
          <a:p>
            <a:pPr algn="ctr">
              <a:spcBef>
                <a:spcPct val="20000"/>
              </a:spcBef>
              <a:buClr>
                <a:srgbClr val="FFFFFF"/>
              </a:buClr>
            </a:pPr>
            <a:endParaRPr lang="en-US">
              <a:solidFill>
                <a:srgbClr val="FFFFFF"/>
              </a:solidFill>
              <a:latin typeface="Arial" charset="0"/>
            </a:endParaRPr>
          </a:p>
        </p:txBody>
      </p:sp>
      <p:sp>
        <p:nvSpPr>
          <p:cNvPr id="3103" name="Rectangle 31"/>
          <p:cNvSpPr>
            <a:spLocks noGrp="1" noChangeArrowheads="1"/>
          </p:cNvSpPr>
          <p:nvPr>
            <p:ph type="ctrTitle" sz="quarter"/>
          </p:nvPr>
        </p:nvSpPr>
        <p:spPr>
          <a:xfrm>
            <a:off x="1600200" y="1676400"/>
            <a:ext cx="5943600" cy="838200"/>
          </a:xfrm>
          <a:ln w="12700" cap="sq">
            <a:headEnd type="none" w="sm" len="sm"/>
            <a:tailEnd type="none" w="sm" len="sm"/>
          </a:ln>
        </p:spPr>
        <p:txBody>
          <a:bodyPr/>
          <a:lstStyle>
            <a:lvl1pPr algn="ctr">
              <a:defRPr sz="3600">
                <a:solidFill>
                  <a:srgbClr val="FFFFFF"/>
                </a:solidFill>
              </a:defRPr>
            </a:lvl1pPr>
          </a:lstStyle>
          <a:p>
            <a:r>
              <a:rPr lang="en-US" smtClean="0"/>
              <a:t>Click to edit Master title style</a:t>
            </a:r>
            <a:endParaRPr lang="en-US"/>
          </a:p>
        </p:txBody>
      </p:sp>
      <p:sp>
        <p:nvSpPr>
          <p:cNvPr id="3104" name="Rectangle 32"/>
          <p:cNvSpPr>
            <a:spLocks noGrp="1" noChangeArrowheads="1"/>
          </p:cNvSpPr>
          <p:nvPr>
            <p:ph type="subTitle" sz="quarter" idx="1"/>
          </p:nvPr>
        </p:nvSpPr>
        <p:spPr>
          <a:xfrm>
            <a:off x="1600200" y="2590800"/>
            <a:ext cx="5943600" cy="609600"/>
          </a:xfrm>
          <a:ln w="12700" cap="sq">
            <a:headEnd type="none" w="sm" len="sm"/>
            <a:tailEnd type="none" w="sm" len="sm"/>
          </a:ln>
        </p:spPr>
        <p:txBody>
          <a:bodyPr/>
          <a:lstStyle>
            <a:lvl1pPr marL="0" indent="0" algn="ctr">
              <a:buFontTx/>
              <a:buNone/>
              <a:defRPr/>
            </a:lvl1pPr>
          </a:lstStyle>
          <a:p>
            <a:r>
              <a:rPr lang="en-US" smtClean="0"/>
              <a:t>Click to edit Master subtitle style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DEDDDED7-8ED8-464B-802C-D555B989B137}" type="datetime1">
              <a:rPr lang="en-US"/>
              <a:pPr/>
              <a:t>4/11/2009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C0A91E9-31D1-48C2-AC4B-6EB388370FC1}"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05650" y="152400"/>
            <a:ext cx="1885950" cy="6324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47800" y="152400"/>
            <a:ext cx="5505450" cy="6324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8D52124-FCD5-4DED-8C0B-041F9D50795C}" type="datetime1">
              <a:rPr lang="en-US"/>
              <a:pPr/>
              <a:t>4/11/2009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7A1F192-19FD-40DA-B78F-53F52FD07E6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511A600D-91E5-417D-BF21-7DDF393222BD}" type="datetime1">
              <a:rPr lang="en-US"/>
              <a:pPr/>
              <a:t>4/11/2009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951103F-D439-44F6-B3E5-982A8BD4184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6F76AA13-BE07-4D4F-9979-6E7616468DEC}" type="datetime1">
              <a:rPr lang="en-US"/>
              <a:pPr/>
              <a:t>4/11/2009</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6DC1E1-E3A4-40FF-9263-DEE25693ECE1}"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47800" y="1143000"/>
            <a:ext cx="36957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95900" y="1143000"/>
            <a:ext cx="36957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D7FA8E6-34E9-4876-A40C-DA93D4DD1404}" type="datetime1">
              <a:rPr lang="en-US"/>
              <a:pPr/>
              <a:t>4/11/2009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E958C7C-E146-48D3-AD16-B42EE88FC90F}"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E7F123E9-3598-419F-8859-758ED47277F7}" type="datetime1">
              <a:rPr lang="en-US"/>
              <a:pPr/>
              <a:t>4/11/2009</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E0F86150-6A48-45BE-AFD2-1E02C64BB12D}"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E6711A4B-874E-483C-8F3B-14CAE5093164}" type="datetime1">
              <a:rPr lang="en-US"/>
              <a:pPr/>
              <a:t>4/11/2009</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456E0050-7401-41D6-98DA-E472DACD38E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D6FF397B-EB9A-404D-8EF2-04D9AE4FEEA5}" type="datetime1">
              <a:rPr lang="en-US"/>
              <a:pPr/>
              <a:t>4/11/2009</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68C5F7E-A330-47C4-A420-4ECC9EA0A62C}"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38FBC69-56D1-49C8-B16D-84D05FCAE122}" type="datetime1">
              <a:rPr lang="en-US"/>
              <a:pPr/>
              <a:t>4/11/2009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5F03E74-8C0A-41A6-81B4-4613FEC2E1F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52CF0A05-43B4-47EA-A976-A20B59DCE463}" type="datetime1">
              <a:rPr lang="en-US"/>
              <a:pPr/>
              <a:t>4/11/2009</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A850C93-E0CB-4A4B-8E85-F5CB0A1B329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0a4-050B.jpg%20%20%20%20%20%20%20%20%20%20%20%20%20%20%20%20%20%20%20%20%20%20%20%20%20%20%20%20%20%20%20%20%20%20%20%20%20%20%20%20%20%20%20%20%20%20%20%20%20%20%20%20%20000152CF%0bClient_Work%20%20%20%20%20%20%20%20%20%20%20%20%20%20%20%20%20%20%20%20B3E2D657:"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pic>
        <p:nvPicPr>
          <p:cNvPr id="1210" name="Picture 186" descr="&#10;4-050B.jpg                                                     000152CFClient_Work                    B3E2D657:"/>
          <p:cNvPicPr>
            <a:picLocks noChangeAspect="1" noChangeArrowheads="1"/>
          </p:cNvPicPr>
          <p:nvPr/>
        </p:nvPicPr>
        <p:blipFill>
          <a:blip r:embed="rId13" r:link="rId14"/>
          <a:srcRect/>
          <a:stretch>
            <a:fillRect/>
          </a:stretch>
        </p:blipFill>
        <p:spPr bwMode="auto">
          <a:xfrm>
            <a:off x="0" y="0"/>
            <a:ext cx="9145588" cy="6859588"/>
          </a:xfrm>
          <a:prstGeom prst="rect">
            <a:avLst/>
          </a:prstGeom>
          <a:noFill/>
        </p:spPr>
      </p:pic>
      <p:sp>
        <p:nvSpPr>
          <p:cNvPr id="1063" name="Rectangle 39"/>
          <p:cNvSpPr>
            <a:spLocks noGrp="1" noChangeArrowheads="1"/>
          </p:cNvSpPr>
          <p:nvPr>
            <p:ph type="title"/>
          </p:nvPr>
        </p:nvSpPr>
        <p:spPr bwMode="auto">
          <a:xfrm>
            <a:off x="1981200" y="152400"/>
            <a:ext cx="7010400" cy="685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1064" name="Rectangle 40"/>
          <p:cNvSpPr>
            <a:spLocks noGrp="1" noChangeArrowheads="1"/>
          </p:cNvSpPr>
          <p:nvPr>
            <p:ph type="body" idx="1"/>
          </p:nvPr>
        </p:nvSpPr>
        <p:spPr bwMode="auto">
          <a:xfrm>
            <a:off x="1447800" y="1143000"/>
            <a:ext cx="7543800" cy="5334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1065" name="Rectangle 41"/>
          <p:cNvSpPr>
            <a:spLocks noGrp="1" noChangeArrowheads="1"/>
          </p:cNvSpPr>
          <p:nvPr>
            <p:ph type="dt" sz="half" idx="2"/>
          </p:nvPr>
        </p:nvSpPr>
        <p:spPr bwMode="auto">
          <a:xfrm>
            <a:off x="1447800" y="6553200"/>
            <a:ext cx="1905000" cy="15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buClr>
                <a:srgbClr val="FFFFFF"/>
              </a:buClr>
              <a:defRPr sz="1000">
                <a:solidFill>
                  <a:srgbClr val="FFFFFF"/>
                </a:solidFill>
                <a:latin typeface="+mn-lt"/>
              </a:defRPr>
            </a:lvl1pPr>
          </a:lstStyle>
          <a:p>
            <a:fld id="{72D48A7A-9D57-421A-BC42-2E58469DCF56}" type="datetime1">
              <a:rPr lang="en-US"/>
              <a:pPr/>
              <a:t>4/11/2009</a:t>
            </a:fld>
            <a:endParaRPr lang="en-US"/>
          </a:p>
        </p:txBody>
      </p:sp>
      <p:sp>
        <p:nvSpPr>
          <p:cNvPr id="1066" name="Rectangle 42"/>
          <p:cNvSpPr>
            <a:spLocks noGrp="1" noChangeArrowheads="1"/>
          </p:cNvSpPr>
          <p:nvPr>
            <p:ph type="ftr" sz="quarter" idx="3"/>
          </p:nvPr>
        </p:nvSpPr>
        <p:spPr bwMode="auto">
          <a:xfrm>
            <a:off x="3733800" y="6553200"/>
            <a:ext cx="3124200" cy="15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buClr>
                <a:srgbClr val="FFFFFF"/>
              </a:buClr>
              <a:defRPr sz="1000">
                <a:solidFill>
                  <a:srgbClr val="FFFFFF"/>
                </a:solidFill>
                <a:latin typeface="+mn-lt"/>
              </a:defRPr>
            </a:lvl1pPr>
          </a:lstStyle>
          <a:p>
            <a:endParaRPr lang="en-US"/>
          </a:p>
        </p:txBody>
      </p:sp>
      <p:sp>
        <p:nvSpPr>
          <p:cNvPr id="1067" name="Rectangle 43"/>
          <p:cNvSpPr>
            <a:spLocks noGrp="1" noChangeArrowheads="1"/>
          </p:cNvSpPr>
          <p:nvPr>
            <p:ph type="sldNum" sz="quarter" idx="4"/>
          </p:nvPr>
        </p:nvSpPr>
        <p:spPr bwMode="auto">
          <a:xfrm>
            <a:off x="7391400" y="6553200"/>
            <a:ext cx="1600200" cy="15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buClr>
                <a:srgbClr val="FFFFFF"/>
              </a:buClr>
              <a:defRPr sz="1000">
                <a:solidFill>
                  <a:srgbClr val="FFFFFF"/>
                </a:solidFill>
                <a:latin typeface="+mn-lt"/>
              </a:defRPr>
            </a:lvl1pPr>
          </a:lstStyle>
          <a:p>
            <a:fld id="{27EFF236-0381-4CA1-88DD-09C8089705F6}"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l" rtl="0" eaLnBrk="1" fontAlgn="base" hangingPunct="1">
        <a:spcBef>
          <a:spcPct val="0"/>
        </a:spcBef>
        <a:spcAft>
          <a:spcPct val="0"/>
        </a:spcAft>
        <a:buClr>
          <a:schemeClr val="bg2"/>
        </a:buClr>
        <a:defRPr kumimoji="1" sz="3200" b="1">
          <a:solidFill>
            <a:schemeClr val="bg2"/>
          </a:solidFill>
          <a:latin typeface="+mj-lt"/>
          <a:ea typeface="+mj-ea"/>
          <a:cs typeface="+mj-cs"/>
        </a:defRPr>
      </a:lvl1pPr>
      <a:lvl2pPr algn="l" rtl="0" eaLnBrk="1" fontAlgn="base" hangingPunct="1">
        <a:spcBef>
          <a:spcPct val="0"/>
        </a:spcBef>
        <a:spcAft>
          <a:spcPct val="0"/>
        </a:spcAft>
        <a:buClr>
          <a:schemeClr val="bg2"/>
        </a:buClr>
        <a:defRPr kumimoji="1" sz="3200" b="1">
          <a:solidFill>
            <a:schemeClr val="bg2"/>
          </a:solidFill>
          <a:latin typeface="Arial" charset="0"/>
        </a:defRPr>
      </a:lvl2pPr>
      <a:lvl3pPr algn="l" rtl="0" eaLnBrk="1" fontAlgn="base" hangingPunct="1">
        <a:spcBef>
          <a:spcPct val="0"/>
        </a:spcBef>
        <a:spcAft>
          <a:spcPct val="0"/>
        </a:spcAft>
        <a:buClr>
          <a:schemeClr val="bg2"/>
        </a:buClr>
        <a:defRPr kumimoji="1" sz="3200" b="1">
          <a:solidFill>
            <a:schemeClr val="bg2"/>
          </a:solidFill>
          <a:latin typeface="Arial" charset="0"/>
        </a:defRPr>
      </a:lvl3pPr>
      <a:lvl4pPr algn="l" rtl="0" eaLnBrk="1" fontAlgn="base" hangingPunct="1">
        <a:spcBef>
          <a:spcPct val="0"/>
        </a:spcBef>
        <a:spcAft>
          <a:spcPct val="0"/>
        </a:spcAft>
        <a:buClr>
          <a:schemeClr val="bg2"/>
        </a:buClr>
        <a:defRPr kumimoji="1" sz="3200" b="1">
          <a:solidFill>
            <a:schemeClr val="bg2"/>
          </a:solidFill>
          <a:latin typeface="Arial" charset="0"/>
        </a:defRPr>
      </a:lvl4pPr>
      <a:lvl5pPr algn="l" rtl="0" eaLnBrk="1" fontAlgn="base" hangingPunct="1">
        <a:spcBef>
          <a:spcPct val="0"/>
        </a:spcBef>
        <a:spcAft>
          <a:spcPct val="0"/>
        </a:spcAft>
        <a:buClr>
          <a:schemeClr val="bg2"/>
        </a:buClr>
        <a:defRPr kumimoji="1" sz="3200" b="1">
          <a:solidFill>
            <a:schemeClr val="bg2"/>
          </a:solidFill>
          <a:latin typeface="Arial" charset="0"/>
        </a:defRPr>
      </a:lvl5pPr>
      <a:lvl6pPr marL="457200" algn="l" rtl="0" eaLnBrk="1" fontAlgn="base" hangingPunct="1">
        <a:spcBef>
          <a:spcPct val="0"/>
        </a:spcBef>
        <a:spcAft>
          <a:spcPct val="0"/>
        </a:spcAft>
        <a:buClr>
          <a:schemeClr val="bg2"/>
        </a:buClr>
        <a:defRPr kumimoji="1" sz="3200" b="1">
          <a:solidFill>
            <a:schemeClr val="bg2"/>
          </a:solidFill>
          <a:latin typeface="Arial" charset="0"/>
        </a:defRPr>
      </a:lvl6pPr>
      <a:lvl7pPr marL="914400" algn="l" rtl="0" eaLnBrk="1" fontAlgn="base" hangingPunct="1">
        <a:spcBef>
          <a:spcPct val="0"/>
        </a:spcBef>
        <a:spcAft>
          <a:spcPct val="0"/>
        </a:spcAft>
        <a:buClr>
          <a:schemeClr val="bg2"/>
        </a:buClr>
        <a:defRPr kumimoji="1" sz="3200" b="1">
          <a:solidFill>
            <a:schemeClr val="bg2"/>
          </a:solidFill>
          <a:latin typeface="Arial" charset="0"/>
        </a:defRPr>
      </a:lvl7pPr>
      <a:lvl8pPr marL="1371600" algn="l" rtl="0" eaLnBrk="1" fontAlgn="base" hangingPunct="1">
        <a:spcBef>
          <a:spcPct val="0"/>
        </a:spcBef>
        <a:spcAft>
          <a:spcPct val="0"/>
        </a:spcAft>
        <a:buClr>
          <a:schemeClr val="bg2"/>
        </a:buClr>
        <a:defRPr kumimoji="1" sz="3200" b="1">
          <a:solidFill>
            <a:schemeClr val="bg2"/>
          </a:solidFill>
          <a:latin typeface="Arial" charset="0"/>
        </a:defRPr>
      </a:lvl8pPr>
      <a:lvl9pPr marL="1828800" algn="l" rtl="0" eaLnBrk="1" fontAlgn="base" hangingPunct="1">
        <a:spcBef>
          <a:spcPct val="0"/>
        </a:spcBef>
        <a:spcAft>
          <a:spcPct val="0"/>
        </a:spcAft>
        <a:buClr>
          <a:schemeClr val="bg2"/>
        </a:buClr>
        <a:defRPr kumimoji="1" sz="3200" b="1">
          <a:solidFill>
            <a:schemeClr val="bg2"/>
          </a:solidFill>
          <a:latin typeface="Arial" charset="0"/>
        </a:defRPr>
      </a:lvl9pPr>
    </p:titleStyle>
    <p:bodyStyle>
      <a:lvl1pPr marL="342900" indent="-342900" algn="l" rtl="0" eaLnBrk="1" fontAlgn="base" hangingPunct="1">
        <a:spcBef>
          <a:spcPct val="20000"/>
        </a:spcBef>
        <a:spcAft>
          <a:spcPct val="0"/>
        </a:spcAft>
        <a:buClr>
          <a:srgbClr val="FFFFFF"/>
        </a:buClr>
        <a:buChar char="•"/>
        <a:defRPr kumimoji="1" sz="2400">
          <a:solidFill>
            <a:srgbClr val="FFFFFF"/>
          </a:solidFill>
          <a:latin typeface="+mn-lt"/>
          <a:ea typeface="+mn-ea"/>
          <a:cs typeface="+mn-cs"/>
        </a:defRPr>
      </a:lvl1pPr>
      <a:lvl2pPr marL="742950" indent="-285750" algn="l" rtl="0" eaLnBrk="1" fontAlgn="base" hangingPunct="1">
        <a:spcBef>
          <a:spcPct val="20000"/>
        </a:spcBef>
        <a:spcAft>
          <a:spcPct val="0"/>
        </a:spcAft>
        <a:buClr>
          <a:srgbClr val="FFFFFF"/>
        </a:buClr>
        <a:buChar char="–"/>
        <a:defRPr kumimoji="1" sz="2000">
          <a:solidFill>
            <a:srgbClr val="FFFFFF"/>
          </a:solidFill>
          <a:latin typeface="+mn-lt"/>
        </a:defRPr>
      </a:lvl2pPr>
      <a:lvl3pPr marL="1143000" indent="-228600" algn="l" rtl="0" eaLnBrk="1" fontAlgn="base" hangingPunct="1">
        <a:spcBef>
          <a:spcPct val="20000"/>
        </a:spcBef>
        <a:spcAft>
          <a:spcPct val="0"/>
        </a:spcAft>
        <a:buClr>
          <a:srgbClr val="FFFFFF"/>
        </a:buClr>
        <a:buChar char="•"/>
        <a:defRPr kumimoji="1">
          <a:solidFill>
            <a:srgbClr val="FFFFFF"/>
          </a:solidFill>
          <a:latin typeface="+mn-lt"/>
        </a:defRPr>
      </a:lvl3pPr>
      <a:lvl4pPr marL="1600200" indent="-228600" algn="l" rtl="0" eaLnBrk="1" fontAlgn="base" hangingPunct="1">
        <a:spcBef>
          <a:spcPct val="20000"/>
        </a:spcBef>
        <a:spcAft>
          <a:spcPct val="0"/>
        </a:spcAft>
        <a:buClr>
          <a:srgbClr val="FFFFFF"/>
        </a:buClr>
        <a:buChar char="–"/>
        <a:defRPr kumimoji="1" sz="1600">
          <a:solidFill>
            <a:srgbClr val="FFFFFF"/>
          </a:solidFill>
          <a:latin typeface="+mn-lt"/>
        </a:defRPr>
      </a:lvl4pPr>
      <a:lvl5pPr marL="2057400" indent="-228600" algn="l" rtl="0" eaLnBrk="1" fontAlgn="base" hangingPunct="1">
        <a:spcBef>
          <a:spcPct val="20000"/>
        </a:spcBef>
        <a:spcAft>
          <a:spcPct val="0"/>
        </a:spcAft>
        <a:buClr>
          <a:srgbClr val="FFFFFF"/>
        </a:buClr>
        <a:buChar char="•"/>
        <a:defRPr kumimoji="1" sz="1400">
          <a:solidFill>
            <a:srgbClr val="FFFFFF"/>
          </a:solidFill>
          <a:latin typeface="+mn-lt"/>
        </a:defRPr>
      </a:lvl5pPr>
      <a:lvl6pPr marL="2514600" indent="-228600" algn="l" rtl="0" eaLnBrk="1" fontAlgn="base" hangingPunct="1">
        <a:spcBef>
          <a:spcPct val="20000"/>
        </a:spcBef>
        <a:spcAft>
          <a:spcPct val="0"/>
        </a:spcAft>
        <a:buClr>
          <a:srgbClr val="FFFFFF"/>
        </a:buClr>
        <a:buChar char="•"/>
        <a:defRPr kumimoji="1" sz="1400">
          <a:solidFill>
            <a:srgbClr val="FFFFFF"/>
          </a:solidFill>
          <a:latin typeface="+mn-lt"/>
        </a:defRPr>
      </a:lvl6pPr>
      <a:lvl7pPr marL="2971800" indent="-228600" algn="l" rtl="0" eaLnBrk="1" fontAlgn="base" hangingPunct="1">
        <a:spcBef>
          <a:spcPct val="20000"/>
        </a:spcBef>
        <a:spcAft>
          <a:spcPct val="0"/>
        </a:spcAft>
        <a:buClr>
          <a:srgbClr val="FFFFFF"/>
        </a:buClr>
        <a:buChar char="•"/>
        <a:defRPr kumimoji="1" sz="1400">
          <a:solidFill>
            <a:srgbClr val="FFFFFF"/>
          </a:solidFill>
          <a:latin typeface="+mn-lt"/>
        </a:defRPr>
      </a:lvl7pPr>
      <a:lvl8pPr marL="3429000" indent="-228600" algn="l" rtl="0" eaLnBrk="1" fontAlgn="base" hangingPunct="1">
        <a:spcBef>
          <a:spcPct val="20000"/>
        </a:spcBef>
        <a:spcAft>
          <a:spcPct val="0"/>
        </a:spcAft>
        <a:buClr>
          <a:srgbClr val="FFFFFF"/>
        </a:buClr>
        <a:buChar char="•"/>
        <a:defRPr kumimoji="1" sz="1400">
          <a:solidFill>
            <a:srgbClr val="FFFFFF"/>
          </a:solidFill>
          <a:latin typeface="+mn-lt"/>
        </a:defRPr>
      </a:lvl8pPr>
      <a:lvl9pPr marL="3886200" indent="-228600" algn="l" rtl="0" eaLnBrk="1" fontAlgn="base" hangingPunct="1">
        <a:spcBef>
          <a:spcPct val="20000"/>
        </a:spcBef>
        <a:spcAft>
          <a:spcPct val="0"/>
        </a:spcAft>
        <a:buClr>
          <a:srgbClr val="FFFFFF"/>
        </a:buClr>
        <a:buChar char="•"/>
        <a:defRPr kumimoji="1" sz="1400">
          <a:solidFill>
            <a:srgbClr val="FFFFFF"/>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0a4-050C.jpg%20%20%20%20%20%20%20%20%20%20%20%20%20%20%20%20%20%20%20%20%20%20%20%20%20%20%20%20%20%20%20%20%20%20%20%20%20%20%20%20%20%20%20%20%20%20%20%20%20%20%20%20%20000152CF%0bClient_Work%20%20%20%20%20%20%20%20%20%20%20%20%20%20%20%20%20%20%20%20B3E2D657:"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9" name="Rectangle 7"/>
          <p:cNvSpPr>
            <a:spLocks noGrp="1" noChangeArrowheads="1"/>
          </p:cNvSpPr>
          <p:nvPr>
            <p:ph type="ctrTitle"/>
          </p:nvPr>
        </p:nvSpPr>
        <p:spPr>
          <a:xfrm>
            <a:off x="1524000" y="1066800"/>
            <a:ext cx="5943600" cy="838200"/>
          </a:xfrm>
        </p:spPr>
        <p:txBody>
          <a:bodyPr/>
          <a:lstStyle/>
          <a:p>
            <a:r>
              <a:rPr lang="en-US" sz="4400" dirty="0" smtClean="0">
                <a:solidFill>
                  <a:schemeClr val="accent4">
                    <a:lumMod val="40000"/>
                    <a:lumOff val="60000"/>
                  </a:schemeClr>
                </a:solidFill>
              </a:rPr>
              <a:t>How’d They Do That?</a:t>
            </a:r>
            <a:endParaRPr lang="en-US" sz="4400" dirty="0">
              <a:solidFill>
                <a:schemeClr val="accent4">
                  <a:lumMod val="40000"/>
                  <a:lumOff val="60000"/>
                </a:schemeClr>
              </a:solidFill>
            </a:endParaRPr>
          </a:p>
        </p:txBody>
      </p:sp>
      <p:sp>
        <p:nvSpPr>
          <p:cNvPr id="23560" name="Rectangle 8"/>
          <p:cNvSpPr>
            <a:spLocks noGrp="1" noChangeArrowheads="1"/>
          </p:cNvSpPr>
          <p:nvPr>
            <p:ph type="subTitle" idx="1"/>
          </p:nvPr>
        </p:nvSpPr>
        <p:spPr>
          <a:xfrm>
            <a:off x="1600200" y="2590800"/>
            <a:ext cx="5943600" cy="1524000"/>
          </a:xfrm>
        </p:spPr>
        <p:txBody>
          <a:bodyPr/>
          <a:lstStyle/>
          <a:p>
            <a:r>
              <a:rPr lang="en-US" dirty="0" smtClean="0"/>
              <a:t>Unit Portfolio Presentation</a:t>
            </a:r>
          </a:p>
          <a:p>
            <a:endParaRPr lang="en-US" dirty="0"/>
          </a:p>
          <a:p>
            <a:r>
              <a:rPr lang="en-US" dirty="0" smtClean="0"/>
              <a:t>Ellen M. Martin</a:t>
            </a:r>
          </a:p>
          <a:p>
            <a:endParaRPr lang="en-US" dirty="0" smtClean="0"/>
          </a:p>
        </p:txBody>
      </p:sp>
      <p:sp>
        <p:nvSpPr>
          <p:cNvPr id="4" name="Rectangle 3"/>
          <p:cNvSpPr/>
          <p:nvPr/>
        </p:nvSpPr>
        <p:spPr>
          <a:xfrm>
            <a:off x="457200" y="5562600"/>
            <a:ext cx="4572000" cy="830997"/>
          </a:xfrm>
          <a:prstGeom prst="rect">
            <a:avLst/>
          </a:prstGeom>
        </p:spPr>
        <p:txBody>
          <a:bodyPr>
            <a:spAutoFit/>
          </a:bodyPr>
          <a:lstStyle/>
          <a:p>
            <a:r>
              <a:rPr lang="en-US" dirty="0" smtClean="0"/>
              <a:t>Intel Essential </a:t>
            </a:r>
          </a:p>
          <a:p>
            <a:r>
              <a:rPr lang="en-US" dirty="0" smtClean="0"/>
              <a:t>Spring 2009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64082" y="152400"/>
            <a:ext cx="7010400" cy="685800"/>
          </a:xfrm>
        </p:spPr>
        <p:txBody>
          <a:bodyPr/>
          <a:lstStyle/>
          <a:p>
            <a:r>
              <a:rPr lang="en-US" dirty="0" smtClean="0">
                <a:solidFill>
                  <a:schemeClr val="accent4">
                    <a:lumMod val="40000"/>
                    <a:lumOff val="60000"/>
                  </a:schemeClr>
                </a:solidFill>
              </a:rPr>
              <a:t>Goals for My Students</a:t>
            </a:r>
            <a:endParaRPr lang="en-US" dirty="0">
              <a:solidFill>
                <a:schemeClr val="accent4">
                  <a:lumMod val="40000"/>
                  <a:lumOff val="60000"/>
                </a:schemeClr>
              </a:solidFill>
            </a:endParaRPr>
          </a:p>
        </p:txBody>
      </p:sp>
      <p:sp>
        <p:nvSpPr>
          <p:cNvPr id="3" name="Content Placeholder 2"/>
          <p:cNvSpPr>
            <a:spLocks noGrp="1"/>
          </p:cNvSpPr>
          <p:nvPr>
            <p:ph idx="1"/>
          </p:nvPr>
        </p:nvSpPr>
        <p:spPr>
          <a:xfrm>
            <a:off x="1195252" y="646606"/>
            <a:ext cx="7543800" cy="5334000"/>
          </a:xfrm>
        </p:spPr>
        <p:txBody>
          <a:bodyPr/>
          <a:lstStyle/>
          <a:p>
            <a:endParaRPr lang="en-US" dirty="0" smtClean="0"/>
          </a:p>
          <a:p>
            <a:pPr>
              <a:buNone/>
            </a:pPr>
            <a:r>
              <a:rPr lang="en-US" b="1" dirty="0" smtClean="0"/>
              <a:t>I want my students:</a:t>
            </a:r>
          </a:p>
          <a:p>
            <a:pPr>
              <a:buNone/>
            </a:pPr>
            <a:endParaRPr lang="en-US" sz="700" b="1" dirty="0" smtClean="0"/>
          </a:p>
          <a:p>
            <a:pPr lvl="1">
              <a:buFont typeface="Wingdings" pitchFamily="2" charset="2"/>
              <a:buChar char="Ø"/>
            </a:pPr>
            <a:r>
              <a:rPr lang="en-US" sz="2400" dirty="0"/>
              <a:t>t</a:t>
            </a:r>
            <a:r>
              <a:rPr lang="en-US" sz="2400" dirty="0" smtClean="0"/>
              <a:t>o learn how adaptation relates to habitats though a project-based learning environment.</a:t>
            </a:r>
          </a:p>
          <a:p>
            <a:pPr lvl="1">
              <a:buNone/>
            </a:pPr>
            <a:endParaRPr lang="en-US" sz="1000" dirty="0" smtClean="0"/>
          </a:p>
          <a:p>
            <a:pPr lvl="1">
              <a:buFont typeface="Wingdings" pitchFamily="2" charset="2"/>
              <a:buChar char="Ø"/>
            </a:pPr>
            <a:r>
              <a:rPr lang="en-US" sz="2400" dirty="0"/>
              <a:t>t</a:t>
            </a:r>
            <a:r>
              <a:rPr lang="en-US" sz="2400" dirty="0" smtClean="0"/>
              <a:t>o successfully work  in a cooperative learning group.</a:t>
            </a:r>
          </a:p>
          <a:p>
            <a:pPr lvl="1">
              <a:buNone/>
            </a:pPr>
            <a:endParaRPr lang="en-US" sz="1000" dirty="0" smtClean="0"/>
          </a:p>
          <a:p>
            <a:pPr lvl="1">
              <a:buFont typeface="Wingdings" pitchFamily="2" charset="2"/>
              <a:buChar char="Ø"/>
            </a:pPr>
            <a:r>
              <a:rPr lang="en-US" sz="2400" dirty="0"/>
              <a:t>t</a:t>
            </a:r>
            <a:r>
              <a:rPr lang="en-US" sz="2400" dirty="0" smtClean="0"/>
              <a:t>o become independent learners.</a:t>
            </a:r>
          </a:p>
          <a:p>
            <a:pPr lvl="1">
              <a:buNone/>
            </a:pPr>
            <a:endParaRPr lang="en-US" sz="600" dirty="0" smtClean="0"/>
          </a:p>
          <a:p>
            <a:pPr lvl="1">
              <a:buFont typeface="Wingdings" pitchFamily="2" charset="2"/>
              <a:buChar char="Ø"/>
            </a:pPr>
            <a:r>
              <a:rPr lang="en-US" sz="2400" dirty="0"/>
              <a:t>t</a:t>
            </a:r>
            <a:r>
              <a:rPr lang="en-US" sz="2400" dirty="0" smtClean="0"/>
              <a:t>o apply both technology and learned skills in a real-life simulation showing that lifelong learning is essential.</a:t>
            </a:r>
          </a:p>
          <a:p>
            <a:pPr lvl="1">
              <a:buNone/>
            </a:pPr>
            <a:endParaRPr lang="en-US" sz="300" dirty="0" smtClean="0"/>
          </a:p>
          <a:p>
            <a:pPr lvl="1">
              <a:buFont typeface="Wingdings" pitchFamily="2" charset="2"/>
              <a:buChar char="Ø"/>
            </a:pPr>
            <a:r>
              <a:rPr lang="en-US" sz="2400" dirty="0" smtClean="0"/>
              <a:t>to use oral language skills </a:t>
            </a:r>
            <a:r>
              <a:rPr lang="en-US" sz="2400" dirty="0" smtClean="0"/>
              <a:t>both collaboratively and independently by pre</a:t>
            </a:r>
            <a:r>
              <a:rPr lang="en-US" sz="2400" dirty="0" smtClean="0"/>
              <a:t>senting  research findings  in a Powerpoint presentation.</a:t>
            </a:r>
            <a:endParaRPr lang="en-US" sz="2400"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2608" y="224244"/>
            <a:ext cx="7010400" cy="685800"/>
          </a:xfrm>
        </p:spPr>
        <p:txBody>
          <a:bodyPr/>
          <a:lstStyle/>
          <a:p>
            <a:r>
              <a:rPr lang="en-US" dirty="0" smtClean="0">
                <a:solidFill>
                  <a:schemeClr val="accent4">
                    <a:lumMod val="40000"/>
                    <a:lumOff val="60000"/>
                  </a:schemeClr>
                </a:solidFill>
              </a:rPr>
              <a:t>Request for Feedback</a:t>
            </a:r>
            <a:endParaRPr lang="en-US" dirty="0">
              <a:solidFill>
                <a:schemeClr val="accent4">
                  <a:lumMod val="40000"/>
                  <a:lumOff val="60000"/>
                </a:schemeClr>
              </a:solidFill>
            </a:endParaRPr>
          </a:p>
        </p:txBody>
      </p:sp>
      <p:sp>
        <p:nvSpPr>
          <p:cNvPr id="3" name="Content Placeholder 2"/>
          <p:cNvSpPr>
            <a:spLocks noGrp="1"/>
          </p:cNvSpPr>
          <p:nvPr>
            <p:ph idx="1"/>
          </p:nvPr>
        </p:nvSpPr>
        <p:spPr>
          <a:xfrm>
            <a:off x="914400" y="1480460"/>
            <a:ext cx="7543800" cy="5334000"/>
          </a:xfrm>
        </p:spPr>
        <p:txBody>
          <a:bodyPr/>
          <a:lstStyle/>
          <a:p>
            <a:r>
              <a:rPr lang="en-US" dirty="0" smtClean="0"/>
              <a:t>I’m using the project as an application of skills learned  in a culminating activity after animal adaptations and habitats have been taught.  My assessment is actually on documenting the research found, writing a report, and then presenting  the information learned in a collaborative presentation.  Do I need to have an initial assessment or a different assessment altogether?</a:t>
            </a:r>
          </a:p>
          <a:p>
            <a:endParaRPr lang="en-US" dirty="0"/>
          </a:p>
          <a:p>
            <a:r>
              <a:rPr lang="en-US" dirty="0" smtClean="0"/>
              <a:t>( </a:t>
            </a:r>
            <a:r>
              <a:rPr lang="en-US" dirty="0" smtClean="0"/>
              <a:t>I plan on using checklists for the students to document their research findings and then having  independent writing workshops for their reports.)</a:t>
            </a:r>
          </a:p>
          <a:p>
            <a:endParaRPr lang="en-US" dirty="0" smtClean="0"/>
          </a:p>
          <a:p>
            <a:endParaRPr lang="en-US" dirty="0"/>
          </a:p>
          <a:p>
            <a:endParaRPr lang="en-US" dirty="0" smtClean="0"/>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40000"/>
                    <a:lumOff val="60000"/>
                  </a:schemeClr>
                </a:solidFill>
              </a:rPr>
              <a:t>Request for Feedback</a:t>
            </a:r>
            <a:endParaRPr lang="en-US" dirty="0"/>
          </a:p>
        </p:txBody>
      </p:sp>
      <p:sp>
        <p:nvSpPr>
          <p:cNvPr id="3" name="Content Placeholder 2"/>
          <p:cNvSpPr>
            <a:spLocks noGrp="1"/>
          </p:cNvSpPr>
          <p:nvPr>
            <p:ph idx="1"/>
          </p:nvPr>
        </p:nvSpPr>
        <p:spPr>
          <a:xfrm>
            <a:off x="838200" y="1524000"/>
            <a:ext cx="7543800" cy="5334000"/>
          </a:xfrm>
        </p:spPr>
        <p:txBody>
          <a:bodyPr/>
          <a:lstStyle/>
          <a:p>
            <a:endParaRPr lang="en-US" dirty="0" smtClean="0"/>
          </a:p>
          <a:p>
            <a:r>
              <a:rPr lang="en-US" dirty="0" smtClean="0"/>
              <a:t>Having said what I said on the previous page, do my Unit and Concept questions even apply?  After all, the students are not learning about all the different types of animal adaptations through the project.</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Grp="1" noChangeArrowheads="1"/>
          </p:cNvSpPr>
          <p:nvPr>
            <p:ph type="title"/>
          </p:nvPr>
        </p:nvSpPr>
        <p:spPr>
          <a:xfrm>
            <a:off x="2268586" y="152400"/>
            <a:ext cx="7010400" cy="685800"/>
          </a:xfrm>
        </p:spPr>
        <p:txBody>
          <a:bodyPr/>
          <a:lstStyle/>
          <a:p>
            <a:r>
              <a:rPr lang="en-US" dirty="0" smtClean="0">
                <a:solidFill>
                  <a:schemeClr val="accent4">
                    <a:lumMod val="40000"/>
                    <a:lumOff val="60000"/>
                  </a:schemeClr>
                </a:solidFill>
              </a:rPr>
              <a:t>Unit Summary</a:t>
            </a:r>
            <a:endParaRPr lang="en-US" dirty="0">
              <a:solidFill>
                <a:schemeClr val="accent4">
                  <a:lumMod val="40000"/>
                  <a:lumOff val="60000"/>
                </a:schemeClr>
              </a:solidFill>
            </a:endParaRPr>
          </a:p>
        </p:txBody>
      </p:sp>
      <p:sp>
        <p:nvSpPr>
          <p:cNvPr id="24581" name="Rectangle 5"/>
          <p:cNvSpPr>
            <a:spLocks noGrp="1" noChangeArrowheads="1"/>
          </p:cNvSpPr>
          <p:nvPr>
            <p:ph type="body" idx="1"/>
          </p:nvPr>
        </p:nvSpPr>
        <p:spPr>
          <a:xfrm>
            <a:off x="990600" y="1524000"/>
            <a:ext cx="7543800" cy="4648200"/>
          </a:xfrm>
        </p:spPr>
        <p:txBody>
          <a:bodyPr/>
          <a:lstStyle/>
          <a:p>
            <a:pPr algn="just">
              <a:buNone/>
            </a:pPr>
            <a:r>
              <a:rPr lang="en-US" dirty="0" smtClean="0"/>
              <a:t>    The search is on!  </a:t>
            </a:r>
          </a:p>
          <a:p>
            <a:pPr algn="just">
              <a:buNone/>
            </a:pPr>
            <a:endParaRPr lang="en-US" sz="1200" dirty="0" smtClean="0"/>
          </a:p>
          <a:p>
            <a:pPr algn="just">
              <a:buNone/>
            </a:pPr>
            <a:r>
              <a:rPr lang="en-US" dirty="0" smtClean="0"/>
              <a:t>     A Zoo Habitat Reserve is complete and </a:t>
            </a:r>
            <a:r>
              <a:rPr lang="en-US" dirty="0"/>
              <a:t> </a:t>
            </a:r>
            <a:r>
              <a:rPr lang="en-US" dirty="0" smtClean="0"/>
              <a:t>is in need of acquiring its animals.  Zoologists are needed to research and find animals that will survive in each of its habitats. After collaboratively creating a habitat from within the reserve, the zoologists will research, document, and report findings </a:t>
            </a:r>
            <a:r>
              <a:rPr lang="en-US" dirty="0" smtClean="0"/>
              <a:t>to a board of supervisors in a Powerp</a:t>
            </a:r>
            <a:r>
              <a:rPr lang="en-US" dirty="0" smtClean="0"/>
              <a:t>oint presentation with an individual report on each animal.  Upon the board’s acceptance, the zoologists will add their animals to their respective habitats and the Zoo Habitat  Reserve will be ready for opening.</a:t>
            </a:r>
          </a:p>
          <a:p>
            <a:endParaRPr lang="en-US" dirty="0"/>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40000"/>
                    <a:lumOff val="60000"/>
                  </a:schemeClr>
                </a:solidFill>
              </a:rPr>
              <a:t>The student will:</a:t>
            </a:r>
            <a:endParaRPr lang="en-US" dirty="0">
              <a:solidFill>
                <a:schemeClr val="accent4">
                  <a:lumMod val="40000"/>
                  <a:lumOff val="60000"/>
                </a:schemeClr>
              </a:solidFill>
            </a:endParaRPr>
          </a:p>
        </p:txBody>
      </p:sp>
      <p:sp>
        <p:nvSpPr>
          <p:cNvPr id="3" name="Content Placeholder 2"/>
          <p:cNvSpPr>
            <a:spLocks noGrp="1"/>
          </p:cNvSpPr>
          <p:nvPr>
            <p:ph idx="1"/>
          </p:nvPr>
        </p:nvSpPr>
        <p:spPr>
          <a:xfrm>
            <a:off x="990600" y="1524000"/>
            <a:ext cx="7543800" cy="5334000"/>
          </a:xfrm>
        </p:spPr>
        <p:txBody>
          <a:bodyPr/>
          <a:lstStyle/>
          <a:p>
            <a:r>
              <a:rPr lang="en-US" dirty="0" smtClean="0"/>
              <a:t>work collaboratively to create a habitat.</a:t>
            </a:r>
          </a:p>
          <a:p>
            <a:pPr>
              <a:buNone/>
            </a:pPr>
            <a:endParaRPr lang="en-US" sz="1200" dirty="0" smtClean="0"/>
          </a:p>
          <a:p>
            <a:r>
              <a:rPr lang="en-US" dirty="0"/>
              <a:t>i</a:t>
            </a:r>
            <a:r>
              <a:rPr lang="en-US" dirty="0" smtClean="0"/>
              <a:t>ndependently research an animal  (via books and a teacher-made </a:t>
            </a:r>
            <a:r>
              <a:rPr lang="en-US" dirty="0" err="1" smtClean="0"/>
              <a:t>webquest</a:t>
            </a:r>
            <a:r>
              <a:rPr lang="en-US" dirty="0" smtClean="0"/>
              <a:t>), and document findings including  the animal’s description, its habitat,  diet, adaptations,  and any other interesting facts.</a:t>
            </a:r>
          </a:p>
          <a:p>
            <a:pPr>
              <a:buNone/>
            </a:pPr>
            <a:endParaRPr lang="en-US" sz="1200" dirty="0" smtClean="0"/>
          </a:p>
          <a:p>
            <a:r>
              <a:rPr lang="en-US" dirty="0" smtClean="0"/>
              <a:t>place a picture of the reported animal</a:t>
            </a:r>
            <a:r>
              <a:rPr lang="en-US" dirty="0"/>
              <a:t> </a:t>
            </a:r>
            <a:r>
              <a:rPr lang="en-US" dirty="0" smtClean="0"/>
              <a:t> on a </a:t>
            </a:r>
            <a:r>
              <a:rPr lang="en-US" dirty="0"/>
              <a:t>P</a:t>
            </a:r>
            <a:r>
              <a:rPr lang="en-US" dirty="0" smtClean="0"/>
              <a:t>owerpoint slide, include the animal’s facts, and a map representation of the habitat from which it came.</a:t>
            </a:r>
          </a:p>
          <a:p>
            <a:pPr>
              <a:buNone/>
            </a:pPr>
            <a:endParaRPr lang="en-US" sz="1200" dirty="0" smtClean="0"/>
          </a:p>
          <a:p>
            <a:r>
              <a:rPr lang="en-US" dirty="0" smtClean="0"/>
              <a:t>write an animal report based on findings from  the internet and/or books.</a:t>
            </a:r>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40000"/>
                    <a:lumOff val="60000"/>
                  </a:schemeClr>
                </a:solidFill>
              </a:rPr>
              <a:t>The student will:       </a:t>
            </a:r>
            <a:r>
              <a:rPr lang="en-US" sz="2400" dirty="0" smtClean="0">
                <a:solidFill>
                  <a:schemeClr val="accent4">
                    <a:lumMod val="40000"/>
                    <a:lumOff val="60000"/>
                  </a:schemeClr>
                </a:solidFill>
              </a:rPr>
              <a:t>cont.</a:t>
            </a:r>
            <a:endParaRPr lang="en-US" dirty="0">
              <a:solidFill>
                <a:schemeClr val="accent4">
                  <a:lumMod val="40000"/>
                  <a:lumOff val="60000"/>
                </a:schemeClr>
              </a:solidFill>
            </a:endParaRPr>
          </a:p>
        </p:txBody>
      </p:sp>
      <p:sp>
        <p:nvSpPr>
          <p:cNvPr id="3" name="Content Placeholder 2"/>
          <p:cNvSpPr>
            <a:spLocks noGrp="1"/>
          </p:cNvSpPr>
          <p:nvPr>
            <p:ph idx="1"/>
          </p:nvPr>
        </p:nvSpPr>
        <p:spPr>
          <a:xfrm>
            <a:off x="1066800" y="2057400"/>
            <a:ext cx="7543800" cy="5334000"/>
          </a:xfrm>
        </p:spPr>
        <p:txBody>
          <a:bodyPr/>
          <a:lstStyle/>
          <a:p>
            <a:r>
              <a:rPr lang="en-US" dirty="0" smtClean="0"/>
              <a:t>collaboratively share information of the habitat assigned.</a:t>
            </a:r>
          </a:p>
          <a:p>
            <a:pPr>
              <a:buNone/>
            </a:pPr>
            <a:endParaRPr lang="en-US" sz="1200" dirty="0" smtClean="0"/>
          </a:p>
          <a:p>
            <a:r>
              <a:rPr lang="en-US" dirty="0"/>
              <a:t>i</a:t>
            </a:r>
            <a:r>
              <a:rPr lang="en-US" dirty="0" smtClean="0"/>
              <a:t>ndividually read the written animal report when that animal  is shown during the showing of the habitat </a:t>
            </a:r>
            <a:r>
              <a:rPr lang="en-US" dirty="0"/>
              <a:t>P</a:t>
            </a:r>
            <a:r>
              <a:rPr lang="en-US" dirty="0" smtClean="0"/>
              <a:t>owerpoint showing.</a:t>
            </a:r>
          </a:p>
          <a:p>
            <a:pPr>
              <a:buNone/>
            </a:pPr>
            <a:endParaRPr lang="en-US" sz="1200" dirty="0"/>
          </a:p>
          <a:p>
            <a:r>
              <a:rPr lang="en-US" dirty="0"/>
              <a:t>i</a:t>
            </a:r>
            <a:r>
              <a:rPr lang="en-US" dirty="0" smtClean="0"/>
              <a:t>llustrate or make a representation of the animal to place in the mural habitat.</a:t>
            </a:r>
            <a:endParaRPr lang="en-US"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8586" y="230778"/>
            <a:ext cx="7010400" cy="685800"/>
          </a:xfrm>
        </p:spPr>
        <p:txBody>
          <a:bodyPr/>
          <a:lstStyle/>
          <a:p>
            <a:r>
              <a:rPr lang="en-US" u="sng" dirty="0" smtClean="0">
                <a:solidFill>
                  <a:schemeClr val="accent4">
                    <a:lumMod val="40000"/>
                    <a:lumOff val="60000"/>
                  </a:schemeClr>
                </a:solidFill>
              </a:rPr>
              <a:t>Curriculum-Framing Questions</a:t>
            </a:r>
            <a:endParaRPr lang="en-US" dirty="0">
              <a:solidFill>
                <a:schemeClr val="accent4">
                  <a:lumMod val="40000"/>
                  <a:lumOff val="60000"/>
                </a:schemeClr>
              </a:solidFill>
            </a:endParaRPr>
          </a:p>
        </p:txBody>
      </p:sp>
      <p:sp>
        <p:nvSpPr>
          <p:cNvPr id="3" name="Content Placeholder 2"/>
          <p:cNvSpPr>
            <a:spLocks noGrp="1"/>
          </p:cNvSpPr>
          <p:nvPr>
            <p:ph idx="1"/>
          </p:nvPr>
        </p:nvSpPr>
        <p:spPr>
          <a:xfrm>
            <a:off x="990600" y="1524000"/>
            <a:ext cx="7543800" cy="5334000"/>
          </a:xfrm>
        </p:spPr>
        <p:txBody>
          <a:bodyPr/>
          <a:lstStyle/>
          <a:p>
            <a:pPr>
              <a:buNone/>
            </a:pPr>
            <a:endParaRPr lang="en-US" sz="1100" b="1" dirty="0" smtClean="0"/>
          </a:p>
          <a:p>
            <a:r>
              <a:rPr lang="en-US" sz="2800" b="1" dirty="0" smtClean="0"/>
              <a:t>Essential Question</a:t>
            </a:r>
            <a:endParaRPr lang="en-US" sz="2000" b="1" dirty="0" smtClean="0"/>
          </a:p>
          <a:p>
            <a:pPr lvl="1"/>
            <a:endParaRPr lang="en-US" sz="300" b="1" dirty="0"/>
          </a:p>
          <a:p>
            <a:pPr lvl="1">
              <a:buFont typeface="Wingdings" pitchFamily="2" charset="2"/>
              <a:buChar char="Ø"/>
            </a:pPr>
            <a:r>
              <a:rPr lang="en-US" sz="2400" dirty="0" smtClean="0"/>
              <a:t>How do we survi</a:t>
            </a:r>
            <a:r>
              <a:rPr lang="en-US" sz="2800" dirty="0" smtClean="0"/>
              <a:t>ve?</a:t>
            </a:r>
          </a:p>
          <a:p>
            <a:endParaRPr lang="en-US" b="1" dirty="0" smtClean="0"/>
          </a:p>
          <a:p>
            <a:r>
              <a:rPr lang="en-US" sz="2800" b="1" dirty="0" smtClean="0"/>
              <a:t>Unit Questions</a:t>
            </a:r>
            <a:endParaRPr lang="en-US" sz="2000" b="1" dirty="0"/>
          </a:p>
          <a:p>
            <a:pPr>
              <a:buNone/>
            </a:pPr>
            <a:endParaRPr lang="en-US" sz="1000" dirty="0" smtClean="0"/>
          </a:p>
          <a:p>
            <a:pPr lvl="1">
              <a:buFont typeface="Wingdings" pitchFamily="2" charset="2"/>
              <a:buChar char="Ø"/>
            </a:pPr>
            <a:r>
              <a:rPr lang="en-US" sz="2400" dirty="0" smtClean="0"/>
              <a:t>Why are habitats important?</a:t>
            </a:r>
          </a:p>
          <a:p>
            <a:pPr lvl="1">
              <a:buFont typeface="Wingdings" pitchFamily="2" charset="2"/>
              <a:buChar char="Ø"/>
            </a:pPr>
            <a:r>
              <a:rPr lang="en-US" sz="2400" dirty="0" smtClean="0"/>
              <a:t>Do certain animals live in certain habitats?</a:t>
            </a:r>
          </a:p>
          <a:p>
            <a:pPr lvl="1">
              <a:buFont typeface="Wingdings" pitchFamily="2" charset="2"/>
              <a:buChar char="Ø"/>
            </a:pPr>
            <a:r>
              <a:rPr lang="en-US" sz="2400" dirty="0" smtClean="0"/>
              <a:t>How do animals survive in different habitats?</a:t>
            </a:r>
          </a:p>
          <a:p>
            <a:pPr lvl="1">
              <a:buFont typeface="Wingdings" pitchFamily="2" charset="2"/>
              <a:buChar char="Ø"/>
            </a:pPr>
            <a:r>
              <a:rPr lang="en-US" sz="2400" dirty="0" smtClean="0"/>
              <a:t>How do animals adapt to their environments?</a:t>
            </a:r>
          </a:p>
          <a:p>
            <a:pPr lvl="1">
              <a:buFont typeface="Wingdings" pitchFamily="2" charset="2"/>
              <a:buChar char="Ø"/>
            </a:pPr>
            <a:r>
              <a:rPr lang="en-US" sz="2400" dirty="0" smtClean="0"/>
              <a:t>Can the same animal live in a different habitat?</a:t>
            </a:r>
          </a:p>
          <a:p>
            <a:pPr lvl="1">
              <a:buFont typeface="Wingdings" pitchFamily="2" charset="2"/>
              <a:buChar char="Ø"/>
            </a:pPr>
            <a:endParaRPr lang="en-US" sz="2400" dirty="0" smtClean="0"/>
          </a:p>
          <a:p>
            <a:pPr>
              <a:buNone/>
            </a:pPr>
            <a:endParaRPr lang="en-US" sz="2800"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solidFill>
                  <a:schemeClr val="accent4">
                    <a:lumMod val="40000"/>
                    <a:lumOff val="60000"/>
                  </a:schemeClr>
                </a:solidFill>
              </a:rPr>
              <a:t>Curriculum-Framing Questions</a:t>
            </a:r>
            <a:endParaRPr lang="en-US" dirty="0">
              <a:solidFill>
                <a:schemeClr val="accent4">
                  <a:lumMod val="40000"/>
                  <a:lumOff val="60000"/>
                </a:schemeClr>
              </a:solidFill>
            </a:endParaRPr>
          </a:p>
        </p:txBody>
      </p:sp>
      <p:sp>
        <p:nvSpPr>
          <p:cNvPr id="3" name="Content Placeholder 2"/>
          <p:cNvSpPr>
            <a:spLocks noGrp="1"/>
          </p:cNvSpPr>
          <p:nvPr>
            <p:ph idx="1"/>
          </p:nvPr>
        </p:nvSpPr>
        <p:spPr>
          <a:xfrm>
            <a:off x="1219200" y="960118"/>
            <a:ext cx="7543800" cy="5334000"/>
          </a:xfrm>
        </p:spPr>
        <p:txBody>
          <a:bodyPr/>
          <a:lstStyle/>
          <a:p>
            <a:endParaRPr lang="en-US" dirty="0" smtClean="0"/>
          </a:p>
          <a:p>
            <a:r>
              <a:rPr lang="en-US" b="1" dirty="0" smtClean="0"/>
              <a:t>Content</a:t>
            </a:r>
            <a:r>
              <a:rPr lang="en-US" b="1" dirty="0" smtClean="0"/>
              <a:t> Questions</a:t>
            </a:r>
            <a:endParaRPr lang="en-US" sz="1800" b="1" dirty="0" smtClean="0"/>
          </a:p>
          <a:p>
            <a:pPr>
              <a:buNone/>
            </a:pPr>
            <a:endParaRPr lang="en-US" sz="1200" dirty="0" smtClean="0"/>
          </a:p>
          <a:p>
            <a:pPr lvl="1">
              <a:buNone/>
            </a:pPr>
            <a:endParaRPr lang="en-US" sz="1000" dirty="0"/>
          </a:p>
          <a:p>
            <a:pPr lvl="1">
              <a:buFont typeface="Wingdings" pitchFamily="2" charset="2"/>
              <a:buChar char="Ø"/>
            </a:pPr>
            <a:r>
              <a:rPr lang="en-US" sz="2400" dirty="0" smtClean="0"/>
              <a:t>What is adaptation?</a:t>
            </a:r>
          </a:p>
          <a:p>
            <a:pPr lvl="1">
              <a:buFont typeface="Wingdings" pitchFamily="2" charset="2"/>
              <a:buChar char="Ø"/>
            </a:pPr>
            <a:r>
              <a:rPr lang="en-US" sz="2400" dirty="0" smtClean="0"/>
              <a:t>What is the purpose of adaptation?</a:t>
            </a:r>
            <a:endParaRPr lang="en-US" sz="2400" dirty="0" smtClean="0"/>
          </a:p>
          <a:p>
            <a:pPr lvl="1">
              <a:buFont typeface="Wingdings" pitchFamily="2" charset="2"/>
              <a:buChar char="Ø"/>
            </a:pPr>
            <a:r>
              <a:rPr lang="en-US" sz="2400" dirty="0" smtClean="0"/>
              <a:t>What is coloration?</a:t>
            </a:r>
          </a:p>
          <a:p>
            <a:pPr lvl="1">
              <a:buNone/>
            </a:pPr>
            <a:endParaRPr lang="en-US" sz="1200" dirty="0"/>
          </a:p>
          <a:p>
            <a:pPr lvl="1">
              <a:buFont typeface="Wingdings" pitchFamily="2" charset="2"/>
              <a:buChar char="Ø"/>
            </a:pPr>
            <a:r>
              <a:rPr lang="en-US" sz="2400" dirty="0" smtClean="0"/>
              <a:t>What is camouflage?</a:t>
            </a:r>
          </a:p>
          <a:p>
            <a:pPr lvl="1">
              <a:buNone/>
            </a:pPr>
            <a:endParaRPr lang="en-US" sz="1050" dirty="0"/>
          </a:p>
          <a:p>
            <a:pPr lvl="1">
              <a:buFont typeface="Wingdings" pitchFamily="2" charset="2"/>
              <a:buChar char="Ø"/>
            </a:pPr>
            <a:r>
              <a:rPr lang="en-US" sz="2400" dirty="0" smtClean="0"/>
              <a:t>What is migration?</a:t>
            </a:r>
          </a:p>
          <a:p>
            <a:pPr lvl="1">
              <a:buNone/>
            </a:pPr>
            <a:endParaRPr lang="en-US" sz="1050" dirty="0"/>
          </a:p>
          <a:p>
            <a:pPr lvl="1">
              <a:buFont typeface="Wingdings" pitchFamily="2" charset="2"/>
              <a:buChar char="Ø"/>
            </a:pPr>
            <a:r>
              <a:rPr lang="en-US" sz="2400" dirty="0" smtClean="0"/>
              <a:t>What are bodily adaptations?</a:t>
            </a:r>
          </a:p>
          <a:p>
            <a:pPr lvl="1">
              <a:buNone/>
            </a:pPr>
            <a:endParaRPr lang="en-US" sz="1050" dirty="0"/>
          </a:p>
          <a:p>
            <a:pPr lvl="1">
              <a:buFont typeface="Wingdings" pitchFamily="2" charset="2"/>
              <a:buChar char="Ø"/>
            </a:pPr>
            <a:r>
              <a:rPr lang="en-US" sz="2400" dirty="0" smtClean="0"/>
              <a:t>What  are at least three specific examples of adaptation in different animals.</a:t>
            </a:r>
          </a:p>
          <a:p>
            <a:pPr lvl="1">
              <a:buFont typeface="Wingdings" pitchFamily="2" charset="2"/>
              <a:buChar char="Ø"/>
            </a:pPr>
            <a:endParaRPr lang="en-US" sz="2400" dirty="0" smtClean="0"/>
          </a:p>
          <a:p>
            <a:pPr lvl="1">
              <a:buNone/>
            </a:pPr>
            <a:endParaRPr lang="en-US" sz="2800" dirty="0"/>
          </a:p>
          <a:p>
            <a:pPr lvl="1">
              <a:buFont typeface="Wingdings" pitchFamily="2" charset="2"/>
              <a:buChar char="Ø"/>
            </a:pPr>
            <a:endParaRPr lang="en-US" sz="2400" dirty="0" smtClean="0"/>
          </a:p>
          <a:p>
            <a:r>
              <a:rPr lang="en-US" dirty="0" smtClean="0"/>
              <a:t>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0" name="Rectangle 4"/>
          <p:cNvSpPr>
            <a:spLocks noGrp="1" noChangeArrowheads="1"/>
          </p:cNvSpPr>
          <p:nvPr>
            <p:ph type="title"/>
          </p:nvPr>
        </p:nvSpPr>
        <p:spPr>
          <a:xfrm>
            <a:off x="2190208" y="152400"/>
            <a:ext cx="7010400" cy="685800"/>
          </a:xfrm>
        </p:spPr>
        <p:txBody>
          <a:bodyPr/>
          <a:lstStyle/>
          <a:p>
            <a:r>
              <a:rPr lang="en-US" sz="3600" dirty="0">
                <a:solidFill>
                  <a:schemeClr val="accent4">
                    <a:lumMod val="40000"/>
                    <a:lumOff val="60000"/>
                  </a:schemeClr>
                </a:solidFill>
              </a:rPr>
              <a:t>21</a:t>
            </a:r>
            <a:r>
              <a:rPr lang="en-US" sz="3600" baseline="30000" dirty="0">
                <a:solidFill>
                  <a:schemeClr val="accent4">
                    <a:lumMod val="40000"/>
                    <a:lumOff val="60000"/>
                  </a:schemeClr>
                </a:solidFill>
              </a:rPr>
              <a:t>st</a:t>
            </a:r>
            <a:r>
              <a:rPr lang="en-US" sz="3600" dirty="0">
                <a:solidFill>
                  <a:schemeClr val="accent4">
                    <a:lumMod val="40000"/>
                    <a:lumOff val="60000"/>
                  </a:schemeClr>
                </a:solidFill>
              </a:rPr>
              <a:t> century skills</a:t>
            </a:r>
          </a:p>
        </p:txBody>
      </p:sp>
      <p:sp>
        <p:nvSpPr>
          <p:cNvPr id="24581" name="Rectangle 5"/>
          <p:cNvSpPr>
            <a:spLocks noGrp="1" noChangeArrowheads="1"/>
          </p:cNvSpPr>
          <p:nvPr>
            <p:ph type="body" idx="1"/>
          </p:nvPr>
        </p:nvSpPr>
        <p:spPr>
          <a:xfrm>
            <a:off x="1219200" y="1524000"/>
            <a:ext cx="7543800" cy="5334000"/>
          </a:xfrm>
        </p:spPr>
        <p:txBody>
          <a:bodyPr/>
          <a:lstStyle/>
          <a:p>
            <a:pPr lvl="0">
              <a:buNone/>
              <a:defRPr/>
            </a:pPr>
            <a:r>
              <a:rPr lang="en-US" sz="2800" b="1" dirty="0"/>
              <a:t>This project will help my </a:t>
            </a:r>
            <a:r>
              <a:rPr lang="en-US" sz="2800" b="1" dirty="0" smtClean="0"/>
              <a:t>students</a:t>
            </a:r>
          </a:p>
          <a:p>
            <a:pPr lvl="0">
              <a:buNone/>
              <a:defRPr/>
            </a:pPr>
            <a:r>
              <a:rPr lang="en-US" sz="2800" b="1" dirty="0" smtClean="0"/>
              <a:t>develop </a:t>
            </a:r>
            <a:r>
              <a:rPr lang="en-US" sz="2800" b="1" dirty="0"/>
              <a:t>21</a:t>
            </a:r>
            <a:r>
              <a:rPr lang="en-US" sz="2800" b="1" baseline="30000" dirty="0"/>
              <a:t>st</a:t>
            </a:r>
            <a:r>
              <a:rPr lang="en-US" sz="2800" b="1" dirty="0"/>
              <a:t> century skills by</a:t>
            </a:r>
            <a:r>
              <a:rPr lang="en-US" sz="2800" b="1" dirty="0" smtClean="0"/>
              <a:t>:</a:t>
            </a:r>
            <a:endParaRPr lang="en-US" sz="2800" b="1" dirty="0"/>
          </a:p>
          <a:p>
            <a:pPr lvl="0">
              <a:buNone/>
              <a:defRPr/>
            </a:pPr>
            <a:endParaRPr lang="en-US" sz="1200" dirty="0" smtClean="0"/>
          </a:p>
          <a:p>
            <a:pPr lvl="0">
              <a:buFont typeface="Arial" pitchFamily="34" charset="0"/>
              <a:buChar char="•"/>
              <a:defRPr/>
            </a:pPr>
            <a:r>
              <a:rPr lang="en-US" dirty="0"/>
              <a:t>g</a:t>
            </a:r>
            <a:r>
              <a:rPr lang="en-US" dirty="0" smtClean="0"/>
              <a:t>iving students  an opportunity to collaboratively  and independently solve a real life situation and  use technology to report the findings.</a:t>
            </a:r>
          </a:p>
          <a:p>
            <a:pPr lvl="0">
              <a:buNone/>
              <a:defRPr/>
            </a:pPr>
            <a:endParaRPr lang="en-US" sz="1200" dirty="0" smtClean="0"/>
          </a:p>
          <a:p>
            <a:pPr lvl="0">
              <a:buFont typeface="Arial" pitchFamily="34" charset="0"/>
              <a:buChar char="•"/>
              <a:defRPr/>
            </a:pPr>
            <a:r>
              <a:rPr lang="en-US" dirty="0" smtClean="0"/>
              <a:t>giving students </a:t>
            </a:r>
            <a:r>
              <a:rPr lang="en-US" dirty="0"/>
              <a:t>a more active role in their own learning </a:t>
            </a:r>
            <a:r>
              <a:rPr lang="en-US" dirty="0" smtClean="0"/>
              <a:t>.</a:t>
            </a:r>
          </a:p>
          <a:p>
            <a:pPr lvl="0">
              <a:buNone/>
              <a:defRPr/>
            </a:pPr>
            <a:endParaRPr lang="en-US" sz="1200" dirty="0"/>
          </a:p>
          <a:p>
            <a:pPr lvl="0">
              <a:buFont typeface="Arial" pitchFamily="34" charset="0"/>
              <a:buChar char="•"/>
              <a:defRPr/>
            </a:pPr>
            <a:r>
              <a:rPr lang="en-US" dirty="0"/>
              <a:t>u</a:t>
            </a:r>
            <a:r>
              <a:rPr lang="en-US" dirty="0" smtClean="0"/>
              <a:t>sing  </a:t>
            </a:r>
            <a:r>
              <a:rPr lang="en-US" dirty="0"/>
              <a:t>available </a:t>
            </a:r>
            <a:r>
              <a:rPr lang="en-US" dirty="0" smtClean="0"/>
              <a:t>technology to compliment their developing  </a:t>
            </a:r>
            <a:r>
              <a:rPr lang="en-US" dirty="0"/>
              <a:t>communication skills </a:t>
            </a:r>
            <a:r>
              <a:rPr lang="en-US" dirty="0" smtClean="0"/>
              <a:t> through written, multimedia, and oral skills.</a:t>
            </a:r>
          </a:p>
          <a:p>
            <a:pPr>
              <a:buNone/>
            </a:pP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5FC3E100-EC89-45D3-A75B-0D1CCD2D7D4F}" type="datetime1">
              <a:rPr lang="en-US"/>
              <a:pPr/>
              <a:t>4/12/2009</a:t>
            </a:fld>
            <a:endParaRPr lang="en-US"/>
          </a:p>
        </p:txBody>
      </p:sp>
      <p:pic>
        <p:nvPicPr>
          <p:cNvPr id="25743" name="Picture 143" descr="&#10;4-050C.jpg                                                     000152CFClient_Work                    B3E2D657:"/>
          <p:cNvPicPr>
            <a:picLocks noChangeAspect="1" noChangeArrowheads="1"/>
          </p:cNvPicPr>
          <p:nvPr/>
        </p:nvPicPr>
        <p:blipFill>
          <a:blip r:embed="rId3" r:link="rId4"/>
          <a:srcRect/>
          <a:stretch>
            <a:fillRect/>
          </a:stretch>
        </p:blipFill>
        <p:spPr bwMode="auto">
          <a:xfrm>
            <a:off x="0" y="0"/>
            <a:ext cx="9145588" cy="6859588"/>
          </a:xfrm>
          <a:prstGeom prst="rect">
            <a:avLst/>
          </a:prstGeom>
          <a:noFill/>
        </p:spPr>
      </p:pic>
      <p:sp>
        <p:nvSpPr>
          <p:cNvPr id="25605" name="Rectangle 5"/>
          <p:cNvSpPr>
            <a:spLocks noGrp="1" noChangeArrowheads="1"/>
          </p:cNvSpPr>
          <p:nvPr>
            <p:ph type="title"/>
          </p:nvPr>
        </p:nvSpPr>
        <p:spPr>
          <a:xfrm>
            <a:off x="1447800" y="0"/>
            <a:ext cx="6858000" cy="1219200"/>
          </a:xfrm>
          <a:noFill/>
          <a:ln/>
        </p:spPr>
        <p:txBody>
          <a:bodyPr/>
          <a:lstStyle/>
          <a:p>
            <a:pPr algn="ctr"/>
            <a:r>
              <a:rPr lang="en-US" dirty="0">
                <a:solidFill>
                  <a:schemeClr val="accent4">
                    <a:lumMod val="40000"/>
                    <a:lumOff val="60000"/>
                  </a:schemeClr>
                </a:solidFill>
              </a:rPr>
              <a:t>Gauging Student Needs Assessment</a:t>
            </a:r>
            <a:endParaRPr lang="en-US" b="0" dirty="0">
              <a:solidFill>
                <a:schemeClr val="accent4">
                  <a:lumMod val="40000"/>
                  <a:lumOff val="60000"/>
                </a:schemeClr>
              </a:solidFill>
            </a:endParaRPr>
          </a:p>
        </p:txBody>
      </p:sp>
      <p:sp>
        <p:nvSpPr>
          <p:cNvPr id="25606" name="Rectangle 6"/>
          <p:cNvSpPr>
            <a:spLocks noGrp="1" noChangeArrowheads="1"/>
          </p:cNvSpPr>
          <p:nvPr>
            <p:ph type="body" idx="1"/>
          </p:nvPr>
        </p:nvSpPr>
        <p:spPr>
          <a:xfrm>
            <a:off x="838200" y="1447800"/>
            <a:ext cx="7543800" cy="5033962"/>
          </a:xfrm>
          <a:ln/>
        </p:spPr>
        <p:txBody>
          <a:bodyPr/>
          <a:lstStyle/>
          <a:p>
            <a:pPr lvl="1">
              <a:buNone/>
            </a:pPr>
            <a:r>
              <a:rPr lang="en-US" sz="2400" b="1" dirty="0" smtClean="0"/>
              <a:t>Purpose of the Assessment</a:t>
            </a:r>
            <a:endParaRPr lang="en-US" sz="2400" dirty="0" smtClean="0"/>
          </a:p>
          <a:p>
            <a:pPr lvl="1">
              <a:buFont typeface="Wingdings" pitchFamily="2" charset="2"/>
              <a:buChar char="Ø"/>
            </a:pPr>
            <a:r>
              <a:rPr lang="en-US" sz="2400" dirty="0" smtClean="0"/>
              <a:t>To gather information about what students already know about animal adaptations in relationship with habitats.</a:t>
            </a:r>
          </a:p>
          <a:p>
            <a:pPr lvl="1">
              <a:buNone/>
            </a:pPr>
            <a:endParaRPr lang="en-US" sz="1400" b="1" dirty="0" smtClean="0"/>
          </a:p>
          <a:p>
            <a:pPr lvl="1">
              <a:buNone/>
            </a:pPr>
            <a:r>
              <a:rPr lang="en-US" sz="2400" b="1" dirty="0" smtClean="0"/>
              <a:t>What I want to learn from my students?</a:t>
            </a:r>
            <a:endParaRPr lang="en-US" sz="2400" dirty="0" smtClean="0"/>
          </a:p>
          <a:p>
            <a:pPr lvl="1">
              <a:buFont typeface="Wingdings" pitchFamily="2" charset="2"/>
              <a:buChar char="Ø"/>
            </a:pPr>
            <a:r>
              <a:rPr lang="en-US" sz="2400" dirty="0" smtClean="0"/>
              <a:t>I want to find out what the students already know about the animal adaptations and habitats.</a:t>
            </a:r>
          </a:p>
          <a:p>
            <a:pPr lvl="1">
              <a:buNone/>
            </a:pPr>
            <a:endParaRPr lang="en-US" sz="1400" b="1" dirty="0" smtClean="0"/>
          </a:p>
          <a:p>
            <a:pPr lvl="1">
              <a:buNone/>
            </a:pPr>
            <a:r>
              <a:rPr lang="en-US" sz="2400" b="1" dirty="0" smtClean="0"/>
              <a:t>How I have tried to promote higher-order thinking?</a:t>
            </a:r>
            <a:endParaRPr lang="en-US" sz="2400" dirty="0" smtClean="0"/>
          </a:p>
          <a:p>
            <a:pPr lvl="1">
              <a:buFont typeface="Wingdings" pitchFamily="2" charset="2"/>
              <a:buChar char="Ø"/>
            </a:pPr>
            <a:r>
              <a:rPr lang="en-US" sz="2400" dirty="0" smtClean="0"/>
              <a:t>I ask students to find relationships between the different habitats and  the different adaptations.</a:t>
            </a:r>
            <a:endParaRPr lang="en-US" sz="2400" b="1"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8586" y="152400"/>
            <a:ext cx="7010400" cy="685800"/>
          </a:xfrm>
        </p:spPr>
        <p:txBody>
          <a:bodyPr/>
          <a:lstStyle/>
          <a:p>
            <a:r>
              <a:rPr lang="en-US" dirty="0" smtClean="0">
                <a:solidFill>
                  <a:schemeClr val="accent4">
                    <a:lumMod val="40000"/>
                    <a:lumOff val="60000"/>
                  </a:schemeClr>
                </a:solidFill>
              </a:rPr>
              <a:t>My Goals for the Course</a:t>
            </a:r>
            <a:endParaRPr lang="en-US" dirty="0">
              <a:solidFill>
                <a:schemeClr val="accent4">
                  <a:lumMod val="40000"/>
                  <a:lumOff val="60000"/>
                </a:schemeClr>
              </a:solidFill>
            </a:endParaRPr>
          </a:p>
        </p:txBody>
      </p:sp>
      <p:sp>
        <p:nvSpPr>
          <p:cNvPr id="3" name="Content Placeholder 2"/>
          <p:cNvSpPr>
            <a:spLocks noGrp="1"/>
          </p:cNvSpPr>
          <p:nvPr>
            <p:ph idx="1"/>
          </p:nvPr>
        </p:nvSpPr>
        <p:spPr>
          <a:xfrm>
            <a:off x="990600" y="1219200"/>
            <a:ext cx="7543800" cy="5334000"/>
          </a:xfrm>
        </p:spPr>
        <p:txBody>
          <a:bodyPr/>
          <a:lstStyle/>
          <a:p>
            <a:pPr lvl="0" fontAlgn="auto">
              <a:spcAft>
                <a:spcPts val="0"/>
              </a:spcAft>
              <a:buClrTx/>
              <a:buFont typeface="Arial" pitchFamily="34" charset="0"/>
              <a:buChar char="•"/>
              <a:defRPr/>
            </a:pPr>
            <a:endParaRPr lang="en-US" dirty="0" smtClean="0"/>
          </a:p>
          <a:p>
            <a:pPr lvl="0" fontAlgn="auto">
              <a:spcAft>
                <a:spcPts val="0"/>
              </a:spcAft>
              <a:buClrTx/>
              <a:buFont typeface="Wingdings" pitchFamily="2" charset="2"/>
              <a:buChar char="Ø"/>
              <a:defRPr/>
            </a:pPr>
            <a:r>
              <a:rPr lang="en-US" dirty="0" smtClean="0"/>
              <a:t>Become a more effective </a:t>
            </a:r>
            <a:r>
              <a:rPr lang="en-US" dirty="0"/>
              <a:t>21</a:t>
            </a:r>
            <a:r>
              <a:rPr lang="en-US" baseline="30000" dirty="0"/>
              <a:t>st</a:t>
            </a:r>
            <a:r>
              <a:rPr lang="en-US" dirty="0"/>
              <a:t> century </a:t>
            </a:r>
            <a:r>
              <a:rPr lang="en-US" dirty="0" smtClean="0"/>
              <a:t>teacher so that I can prepare my students for the type of learning that is emerging and is now upon us.</a:t>
            </a:r>
          </a:p>
          <a:p>
            <a:pPr lvl="0" fontAlgn="auto">
              <a:spcAft>
                <a:spcPts val="0"/>
              </a:spcAft>
              <a:buClrTx/>
              <a:buFont typeface="Wingdings" pitchFamily="2" charset="2"/>
              <a:buChar char="Ø"/>
              <a:defRPr/>
            </a:pPr>
            <a:endParaRPr lang="en-US" dirty="0"/>
          </a:p>
          <a:p>
            <a:pPr lvl="0" fontAlgn="auto">
              <a:spcAft>
                <a:spcPts val="0"/>
              </a:spcAft>
              <a:buClrTx/>
              <a:buFont typeface="Wingdings" pitchFamily="2" charset="2"/>
              <a:buChar char="Ø"/>
              <a:defRPr/>
            </a:pPr>
            <a:r>
              <a:rPr lang="en-US" dirty="0" smtClean="0"/>
              <a:t>Use the course as a springboard to begin other PBL units of study in conjunction with technology.</a:t>
            </a:r>
          </a:p>
          <a:p>
            <a:pPr lvl="0" fontAlgn="auto">
              <a:spcAft>
                <a:spcPts val="0"/>
              </a:spcAft>
              <a:buClrTx/>
              <a:buFont typeface="Wingdings" pitchFamily="2" charset="2"/>
              <a:buChar char="Ø"/>
              <a:defRPr/>
            </a:pPr>
            <a:endParaRPr lang="en-US" dirty="0" smtClean="0"/>
          </a:p>
          <a:p>
            <a:pPr lvl="0" fontAlgn="auto">
              <a:spcAft>
                <a:spcPts val="0"/>
              </a:spcAft>
              <a:buClrTx/>
              <a:buFont typeface="Wingdings" pitchFamily="2" charset="2"/>
              <a:buChar char="Ø"/>
              <a:defRPr/>
            </a:pPr>
            <a:r>
              <a:rPr lang="en-US" dirty="0" smtClean="0"/>
              <a:t>To effectively use a wiki  and a blog so that I can use these 21</a:t>
            </a:r>
            <a:r>
              <a:rPr lang="en-US" baseline="30000" dirty="0" smtClean="0"/>
              <a:t>st</a:t>
            </a:r>
            <a:r>
              <a:rPr lang="en-US" dirty="0" smtClean="0"/>
              <a:t> Century skills with my students.</a:t>
            </a:r>
          </a:p>
          <a:p>
            <a:pPr lvl="0" fontAlgn="auto">
              <a:spcAft>
                <a:spcPts val="0"/>
              </a:spcAft>
              <a:buClrTx/>
              <a:buFont typeface="Wingdings" pitchFamily="2" charset="2"/>
              <a:buChar char="Ø"/>
              <a:defRPr/>
            </a:pPr>
            <a:endParaRPr lang="en-US" dirty="0"/>
          </a:p>
          <a:p>
            <a:pPr lvl="0" fontAlgn="auto">
              <a:spcAft>
                <a:spcPts val="0"/>
              </a:spcAft>
              <a:buClrTx/>
              <a:buFont typeface="Wingdings" pitchFamily="2" charset="2"/>
              <a:buChar char="Ø"/>
              <a:defRPr/>
            </a:pPr>
            <a:r>
              <a:rPr lang="en-US" dirty="0" smtClean="0"/>
              <a:t>Share new skills and findings with other educators.</a:t>
            </a:r>
            <a:endParaRPr lang="en-US" dirty="0"/>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RANCHTO" val="293"/>
  <p:tag name="HOTSPOTTYPE" val="DefinedInNavigator"/>
  <p:tag name="DEFINEDINNAVIGATOR" val="True"/>
</p:tagLst>
</file>

<file path=ppt/theme/theme1.xml><?xml version="1.0" encoding="utf-8"?>
<a:theme xmlns:a="http://schemas.openxmlformats.org/drawingml/2006/main" name="4-050">
  <a:themeElements>
    <a:clrScheme name="Blank 1">
      <a:dk1>
        <a:srgbClr val="000000"/>
      </a:dk1>
      <a:lt1>
        <a:srgbClr val="EAEAEA"/>
      </a:lt1>
      <a:dk2>
        <a:srgbClr val="00763B"/>
      </a:dk2>
      <a:lt2>
        <a:srgbClr val="FFFFCC"/>
      </a:lt2>
      <a:accent1>
        <a:srgbClr val="CC6600"/>
      </a:accent1>
      <a:accent2>
        <a:srgbClr val="FF9900"/>
      </a:accent2>
      <a:accent3>
        <a:srgbClr val="AABDAF"/>
      </a:accent3>
      <a:accent4>
        <a:srgbClr val="C8C8C8"/>
      </a:accent4>
      <a:accent5>
        <a:srgbClr val="E2B8AA"/>
      </a:accent5>
      <a:accent6>
        <a:srgbClr val="E78A00"/>
      </a:accent6>
      <a:hlink>
        <a:srgbClr val="CC3300"/>
      </a:hlink>
      <a:folHlink>
        <a:srgbClr val="71BB96"/>
      </a:folHlink>
    </a:clrScheme>
    <a:fontScheme name="Blan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ank 1">
        <a:dk1>
          <a:srgbClr val="000000"/>
        </a:dk1>
        <a:lt1>
          <a:srgbClr val="EAEAEA"/>
        </a:lt1>
        <a:dk2>
          <a:srgbClr val="00763B"/>
        </a:dk2>
        <a:lt2>
          <a:srgbClr val="FFFFCC"/>
        </a:lt2>
        <a:accent1>
          <a:srgbClr val="CC6600"/>
        </a:accent1>
        <a:accent2>
          <a:srgbClr val="FF9900"/>
        </a:accent2>
        <a:accent3>
          <a:srgbClr val="AABDAF"/>
        </a:accent3>
        <a:accent4>
          <a:srgbClr val="C8C8C8"/>
        </a:accent4>
        <a:accent5>
          <a:srgbClr val="E2B8AA"/>
        </a:accent5>
        <a:accent6>
          <a:srgbClr val="E78A00"/>
        </a:accent6>
        <a:hlink>
          <a:srgbClr val="CC3300"/>
        </a:hlink>
        <a:folHlink>
          <a:srgbClr val="71BB96"/>
        </a:folHlink>
      </a:clrScheme>
      <a:clrMap bg1="dk2" tx1="lt1" bg2="dk1" tx2="lt2" accent1="accent1" accent2="accent2" accent3="accent3" accent4="accent4" accent5="accent5" accent6="accent6" hlink="hlink" folHlink="folHlink"/>
    </a:extraClrScheme>
    <a:extraClrScheme>
      <a:clrScheme name="Blank 2">
        <a:dk1>
          <a:srgbClr val="000000"/>
        </a:dk1>
        <a:lt1>
          <a:srgbClr val="FFFFFF"/>
        </a:lt1>
        <a:dk2>
          <a:srgbClr val="006633"/>
        </a:dk2>
        <a:lt2>
          <a:srgbClr val="FFFFFF"/>
        </a:lt2>
        <a:accent1>
          <a:srgbClr val="009999"/>
        </a:accent1>
        <a:accent2>
          <a:srgbClr val="8263A2"/>
        </a:accent2>
        <a:accent3>
          <a:srgbClr val="FFFFFF"/>
        </a:accent3>
        <a:accent4>
          <a:srgbClr val="000000"/>
        </a:accent4>
        <a:accent5>
          <a:srgbClr val="AACACA"/>
        </a:accent5>
        <a:accent6>
          <a:srgbClr val="755992"/>
        </a:accent6>
        <a:hlink>
          <a:srgbClr val="0665C6"/>
        </a:hlink>
        <a:folHlink>
          <a:srgbClr val="71BB96"/>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FFFFFF"/>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4">
        <a:dk1>
          <a:srgbClr val="271A0D"/>
        </a:dk1>
        <a:lt1>
          <a:srgbClr val="EAEAEA"/>
        </a:lt1>
        <a:dk2>
          <a:srgbClr val="996633"/>
        </a:dk2>
        <a:lt2>
          <a:srgbClr val="FFFFCC"/>
        </a:lt2>
        <a:accent1>
          <a:srgbClr val="CC6600"/>
        </a:accent1>
        <a:accent2>
          <a:srgbClr val="FF9900"/>
        </a:accent2>
        <a:accent3>
          <a:srgbClr val="CAB8AD"/>
        </a:accent3>
        <a:accent4>
          <a:srgbClr val="C8C8C8"/>
        </a:accent4>
        <a:accent5>
          <a:srgbClr val="E2B8AA"/>
        </a:accent5>
        <a:accent6>
          <a:srgbClr val="E78A00"/>
        </a:accent6>
        <a:hlink>
          <a:srgbClr val="CC3300"/>
        </a:hlink>
        <a:folHlink>
          <a:srgbClr val="CA9561"/>
        </a:folHlink>
      </a:clrScheme>
      <a:clrMap bg1="dk2" tx1="lt1" bg2="dk1" tx2="lt2" accent1="accent1" accent2="accent2" accent3="accent3" accent4="accent4" accent5="accent5" accent6="accent6" hlink="hlink" folHlink="folHlink"/>
    </a:extraClrScheme>
    <a:extraClrScheme>
      <a:clrScheme name="Blank 5">
        <a:dk1>
          <a:srgbClr val="001428"/>
        </a:dk1>
        <a:lt1>
          <a:srgbClr val="DDDDDD"/>
        </a:lt1>
        <a:dk2>
          <a:srgbClr val="336699"/>
        </a:dk2>
        <a:lt2>
          <a:srgbClr val="CCFFCC"/>
        </a:lt2>
        <a:accent1>
          <a:srgbClr val="009999"/>
        </a:accent1>
        <a:accent2>
          <a:srgbClr val="8263A2"/>
        </a:accent2>
        <a:accent3>
          <a:srgbClr val="ADB8CA"/>
        </a:accent3>
        <a:accent4>
          <a:srgbClr val="BDBDBD"/>
        </a:accent4>
        <a:accent5>
          <a:srgbClr val="AACACA"/>
        </a:accent5>
        <a:accent6>
          <a:srgbClr val="755992"/>
        </a:accent6>
        <a:hlink>
          <a:srgbClr val="0665C6"/>
        </a:hlink>
        <a:folHlink>
          <a:srgbClr val="699BC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4-050</Template>
  <TotalTime>1432</TotalTime>
  <Words>776</Words>
  <Application>Microsoft PowerPoint</Application>
  <PresentationFormat>On-screen Show (4:3)</PresentationFormat>
  <Paragraphs>108</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Times New Roman</vt:lpstr>
      <vt:lpstr>Arial</vt:lpstr>
      <vt:lpstr>Monotype Sorts</vt:lpstr>
      <vt:lpstr>4-050</vt:lpstr>
      <vt:lpstr>How’d They Do That?</vt:lpstr>
      <vt:lpstr>Unit Summary</vt:lpstr>
      <vt:lpstr>The student will:</vt:lpstr>
      <vt:lpstr>The student will:       cont.</vt:lpstr>
      <vt:lpstr>Curriculum-Framing Questions</vt:lpstr>
      <vt:lpstr>Curriculum-Framing Questions</vt:lpstr>
      <vt:lpstr>21st century skills</vt:lpstr>
      <vt:lpstr>Gauging Student Needs Assessment</vt:lpstr>
      <vt:lpstr>My Goals for the Course</vt:lpstr>
      <vt:lpstr>Goals for My Students</vt:lpstr>
      <vt:lpstr>Request for Feedback</vt:lpstr>
      <vt:lpstr>Request for Feedback</vt:lpstr>
    </vt:vector>
  </TitlesOfParts>
  <Company>24hrco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How’d They Do That?</dc:title>
  <dc:creator>ellennitram</dc:creator>
  <cp:lastModifiedBy>ellennitram</cp:lastModifiedBy>
  <cp:revision>16</cp:revision>
  <cp:lastPrinted>1996-10-01T08:12:11Z</cp:lastPrinted>
  <dcterms:created xsi:type="dcterms:W3CDTF">2009-04-11T22:37:15Z</dcterms:created>
  <dcterms:modified xsi:type="dcterms:W3CDTF">2009-04-12T22:30:00Z</dcterms:modified>
</cp:coreProperties>
</file>